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4"/>
  </p:sldMasterIdLst>
  <p:notesMasterIdLst>
    <p:notesMasterId r:id="rId12"/>
  </p:notesMasterIdLst>
  <p:handoutMasterIdLst>
    <p:handoutMasterId r:id="rId13"/>
  </p:handoutMasterIdLst>
  <p:sldIdLst>
    <p:sldId id="526" r:id="rId5"/>
    <p:sldId id="413" r:id="rId6"/>
    <p:sldId id="427" r:id="rId7"/>
    <p:sldId id="532" r:id="rId8"/>
    <p:sldId id="529" r:id="rId9"/>
    <p:sldId id="531" r:id="rId10"/>
    <p:sldId id="533" r:id="rId11"/>
  </p:sldIdLst>
  <p:sldSz cx="9144000" cy="5143500" type="screen16x9"/>
  <p:notesSz cx="7010400" cy="9296400"/>
  <p:embeddedFontLst>
    <p:embeddedFont>
      <p:font typeface="EC Square Sans Pro" panose="020B0604020202020204" charset="0"/>
      <p:regular r:id="rId14"/>
      <p:bold r:id="rId15"/>
      <p:italic r:id="rId16"/>
      <p:boldItalic r:id="rId17"/>
    </p:embeddedFont>
    <p:embeddedFont>
      <p:font typeface="Verdana" panose="020B0604030504040204" pitchFamily="34" charset="0"/>
      <p:regular r:id="rId18"/>
      <p:bold r:id="rId19"/>
      <p:italic r:id="rId20"/>
      <p:boldItalic r:id="rId21"/>
    </p:embeddedFont>
    <p:embeddedFont>
      <p:font typeface="Gadugi" panose="020B0502040204020203" pitchFamily="3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97D5"/>
    <a:srgbClr val="4F8FCC"/>
    <a:srgbClr val="F07E31"/>
    <a:srgbClr val="F3F3F3"/>
    <a:srgbClr val="FFEDAF"/>
    <a:srgbClr val="000000"/>
    <a:srgbClr val="216196"/>
    <a:srgbClr val="263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A291F6-E805-486E-A591-F2D3C1E2A369}">
  <a:tblStyle styleId="{6DA291F6-E805-486E-A591-F2D3C1E2A3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 autoAdjust="0"/>
    <p:restoredTop sz="90289" autoAdjust="0"/>
  </p:normalViewPr>
  <p:slideViewPr>
    <p:cSldViewPr snapToGrid="0">
      <p:cViewPr varScale="1">
        <p:scale>
          <a:sx n="131" d="100"/>
          <a:sy n="131" d="100"/>
        </p:scale>
        <p:origin x="85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ACC3A-2CDD-4011-AEDE-73B0EC421C5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70B1B-1AC2-421B-80A2-D65670A94B6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0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FBF7B-C78C-417B-9657-5F8DC2280290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56780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5979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64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862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3231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7dae0379c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7dae0379c4_0_101:notes"/>
          <p:cNvSpPr txBox="1">
            <a:spLocks noGrp="1"/>
          </p:cNvSpPr>
          <p:nvPr>
            <p:ph type="body" idx="1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716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>
            <a:extLst>
              <a:ext uri="{FF2B5EF4-FFF2-40B4-BE49-F238E27FC236}">
                <a16:creationId xmlns:a16="http://schemas.microsoft.com/office/drawing/2014/main" id="{1669AA8B-22B2-4949-9A17-1D5417BF5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654937"/>
            <a:ext cx="1732613" cy="4885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3211846-4EED-741A-D56F-15AA05CB1C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7016" y="184617"/>
            <a:ext cx="768701" cy="3168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1B9925-6C3F-D23F-C6FE-A13026EA00E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0756" y="4563428"/>
            <a:ext cx="768701" cy="531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userDrawn="1">
  <p:cSld name="BIG_NUMBER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2" userDrawn="1">
  <p:cSld name="CUSTOM_2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611BB-8DD1-4825-BE1B-1A43B6515EDE}" type="slidenum">
              <a:rPr lang="en-IE" smtClean="0"/>
              <a:t>‹N›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363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65" r:id="rId3"/>
    <p:sldLayoutId id="214748367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52021SC0236&amp;qid=1631553705704&amp;from=E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aspers.eib.org/knowledge/inde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.marra@eib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jaspers.eib.org/" TargetMode="External"/><Relationship Id="rId4" Type="http://schemas.openxmlformats.org/officeDocument/2006/relationships/hyperlink" Target="mailto:n.divolo@ei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hlinkClick r:id="rId3"/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32346"/>
            <a:ext cx="9144000" cy="452540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12" y="2831716"/>
            <a:ext cx="5143500" cy="652072"/>
          </a:xfrm>
        </p:spPr>
        <p:txBody>
          <a:bodyPr>
            <a:noAutofit/>
          </a:bodyPr>
          <a:lstStyle/>
          <a:p>
            <a:r>
              <a:rPr lang="en-US" sz="1500" b="1" dirty="0"/>
              <a:t>Maggio 2023</a:t>
            </a:r>
          </a:p>
          <a:p>
            <a:r>
              <a:rPr lang="en-I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I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8190" y="4642426"/>
            <a:ext cx="982889" cy="341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5248" y="4662321"/>
            <a:ext cx="760421" cy="327076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11612" y="1270440"/>
            <a:ext cx="5490049" cy="134302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/>
              <a:t>JASPERS offering for advisory and capacity building in the 2021-27 period</a:t>
            </a:r>
            <a:endParaRPr lang="en-IE" sz="30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9837" y="4493061"/>
            <a:ext cx="835136" cy="57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5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37884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2" name="Google Shape;820;p38"/>
          <p:cNvSpPr txBox="1">
            <a:spLocks/>
          </p:cNvSpPr>
          <p:nvPr/>
        </p:nvSpPr>
        <p:spPr>
          <a:xfrm>
            <a:off x="849635" y="1324826"/>
            <a:ext cx="4224873" cy="26924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US" sz="1700" dirty="0">
                <a:latin typeface="EC Square Sans Pro" panose="020B0506040000020004" pitchFamily="34" charset="0"/>
              </a:rPr>
              <a:t>Joint Assistance to Support Projects in European Regions, </a:t>
            </a:r>
            <a:r>
              <a:rPr lang="en-US" sz="1700" dirty="0" err="1">
                <a:latin typeface="EC Square Sans Pro" panose="020B0506040000020004" pitchFamily="34" charset="0"/>
              </a:rPr>
              <a:t>attivo</a:t>
            </a:r>
            <a:r>
              <a:rPr lang="en-US" sz="1700" dirty="0">
                <a:latin typeface="EC Square Sans Pro" panose="020B0506040000020004" pitchFamily="34" charset="0"/>
              </a:rPr>
              <a:t> dal 2006 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US" sz="1700" dirty="0">
                <a:latin typeface="EC Square Sans Pro" panose="020B0506040000020004" pitchFamily="34" charset="0"/>
              </a:rPr>
              <a:t>Partnership </a:t>
            </a:r>
            <a:r>
              <a:rPr lang="en-US" sz="1700" dirty="0" err="1">
                <a:latin typeface="EC Square Sans Pro" panose="020B0506040000020004" pitchFamily="34" charset="0"/>
              </a:rPr>
              <a:t>tra</a:t>
            </a:r>
            <a:r>
              <a:rPr lang="en-US" sz="1700" dirty="0">
                <a:latin typeface="EC Square Sans Pro" panose="020B0506040000020004" pitchFamily="34" charset="0"/>
              </a:rPr>
              <a:t> la </a:t>
            </a:r>
            <a:r>
              <a:rPr lang="en-US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Commissione</a:t>
            </a:r>
            <a:r>
              <a:rPr lang="en-US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US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Europea</a:t>
            </a:r>
            <a:r>
              <a:rPr lang="en-US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US" sz="1700" dirty="0">
                <a:latin typeface="EC Square Sans Pro" panose="020B0506040000020004" pitchFamily="34" charset="0"/>
              </a:rPr>
              <a:t>e la </a:t>
            </a:r>
            <a:r>
              <a:rPr lang="en-US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Banca </a:t>
            </a:r>
            <a:r>
              <a:rPr lang="en-US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Europea</a:t>
            </a:r>
            <a:r>
              <a:rPr lang="en-US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di </a:t>
            </a:r>
            <a:r>
              <a:rPr lang="en-US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Investimenti</a:t>
            </a:r>
            <a:r>
              <a:rPr lang="en-US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US" sz="1700" dirty="0">
                <a:latin typeface="EC Square Sans Pro" panose="020B0506040000020004" pitchFamily="34" charset="0"/>
              </a:rPr>
              <a:t>(BEI)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sz="1700" dirty="0" err="1">
                <a:latin typeface="EC Square Sans Pro" panose="020B0506040000020004" pitchFamily="34" charset="0"/>
              </a:rPr>
              <a:t>Fornisce</a:t>
            </a:r>
            <a:r>
              <a:rPr lang="en-GB" sz="1700" dirty="0">
                <a:latin typeface="EC Square Sans Pro" panose="020B0506040000020004" pitchFamily="34" charset="0"/>
              </a:rPr>
              <a:t>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gratuitamente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assistenza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tecnica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e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supporto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al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rafforzamento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delle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GB" sz="1700" b="1" dirty="0" err="1">
                <a:solidFill>
                  <a:srgbClr val="F07E31"/>
                </a:solidFill>
                <a:latin typeface="EC Square Sans Pro" panose="020B0506040000020004" pitchFamily="34" charset="0"/>
              </a:rPr>
              <a:t>competenze</a:t>
            </a:r>
            <a:r>
              <a:rPr lang="en-GB" sz="1700" b="1" dirty="0">
                <a:solidFill>
                  <a:srgbClr val="F07E31"/>
                </a:solidFill>
                <a:latin typeface="EC Square Sans Pro" panose="020B0506040000020004" pitchFamily="34" charset="0"/>
              </a:rPr>
              <a:t> </a:t>
            </a:r>
            <a:r>
              <a:rPr lang="en-GB" sz="1700" dirty="0">
                <a:latin typeface="EC Square Sans Pro" panose="020B0506040000020004" pitchFamily="34" charset="0"/>
              </a:rPr>
              <a:t>per la </a:t>
            </a:r>
            <a:r>
              <a:rPr lang="en-GB" sz="1700" dirty="0" err="1">
                <a:latin typeface="EC Square Sans Pro" panose="020B0506040000020004" pitchFamily="34" charset="0"/>
              </a:rPr>
              <a:t>preparazione</a:t>
            </a:r>
            <a:r>
              <a:rPr lang="en-GB" sz="1700" dirty="0">
                <a:latin typeface="EC Square Sans Pro" panose="020B0506040000020004" pitchFamily="34" charset="0"/>
              </a:rPr>
              <a:t> e la </a:t>
            </a:r>
            <a:r>
              <a:rPr lang="en-GB" sz="1700" dirty="0" err="1">
                <a:latin typeface="EC Square Sans Pro" panose="020B0506040000020004" pitchFamily="34" charset="0"/>
              </a:rPr>
              <a:t>valutazione</a:t>
            </a:r>
            <a:r>
              <a:rPr lang="en-GB" sz="1700" dirty="0">
                <a:latin typeface="EC Square Sans Pro" panose="020B0506040000020004" pitchFamily="34" charset="0"/>
              </a:rPr>
              <a:t> di </a:t>
            </a:r>
            <a:r>
              <a:rPr lang="en-GB" sz="1700" dirty="0" err="1">
                <a:latin typeface="EC Square Sans Pro" panose="020B0506040000020004" pitchFamily="34" charset="0"/>
              </a:rPr>
              <a:t>progetti</a:t>
            </a:r>
            <a:r>
              <a:rPr lang="en-GB" sz="1700" dirty="0">
                <a:latin typeface="EC Square Sans Pro" panose="020B0506040000020004" pitchFamily="34" charset="0"/>
              </a:rPr>
              <a:t> </a:t>
            </a:r>
            <a:r>
              <a:rPr lang="en-GB" sz="1700" dirty="0" err="1">
                <a:latin typeface="EC Square Sans Pro" panose="020B0506040000020004" pitchFamily="34" charset="0"/>
              </a:rPr>
              <a:t>finanziati</a:t>
            </a:r>
            <a:r>
              <a:rPr lang="en-GB" sz="1700" dirty="0">
                <a:latin typeface="EC Square Sans Pro" panose="020B0506040000020004" pitchFamily="34" charset="0"/>
              </a:rPr>
              <a:t> </a:t>
            </a:r>
            <a:r>
              <a:rPr lang="en-GB" sz="1700" dirty="0" err="1">
                <a:latin typeface="EC Square Sans Pro" panose="020B0506040000020004" pitchFamily="34" charset="0"/>
              </a:rPr>
              <a:t>dalla</a:t>
            </a:r>
            <a:r>
              <a:rPr lang="en-GB" sz="1700" dirty="0">
                <a:latin typeface="EC Square Sans Pro" panose="020B0506040000020004" pitchFamily="34" charset="0"/>
              </a:rPr>
              <a:t> </a:t>
            </a:r>
            <a:r>
              <a:rPr lang="en-GB" sz="1700" dirty="0" err="1">
                <a:latin typeface="EC Square Sans Pro" panose="020B0506040000020004" pitchFamily="34" charset="0"/>
              </a:rPr>
              <a:t>Politica</a:t>
            </a:r>
            <a:r>
              <a:rPr lang="en-GB" sz="1700" dirty="0">
                <a:latin typeface="EC Square Sans Pro" panose="020B0506040000020004" pitchFamily="34" charset="0"/>
              </a:rPr>
              <a:t> di </a:t>
            </a:r>
            <a:r>
              <a:rPr lang="en-GB" sz="1700" dirty="0" err="1">
                <a:latin typeface="EC Square Sans Pro" panose="020B0506040000020004" pitchFamily="34" charset="0"/>
              </a:rPr>
              <a:t>Coesione</a:t>
            </a:r>
            <a:r>
              <a:rPr lang="en-GB" sz="1700" dirty="0">
                <a:latin typeface="EC Square Sans Pro" panose="020B0506040000020004" pitchFamily="34" charset="0"/>
              </a:rPr>
              <a:t> (</a:t>
            </a:r>
            <a:r>
              <a:rPr lang="en-GB" sz="1700" dirty="0" err="1">
                <a:latin typeface="EC Square Sans Pro" panose="020B0506040000020004" pitchFamily="34" charset="0"/>
              </a:rPr>
              <a:t>inclusi</a:t>
            </a:r>
            <a:r>
              <a:rPr lang="en-GB" sz="1700" dirty="0">
                <a:latin typeface="EC Square Sans Pro" panose="020B0506040000020004" pitchFamily="34" charset="0"/>
              </a:rPr>
              <a:t> JTF e CEF)</a:t>
            </a: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it-IT" sz="1700" dirty="0">
                <a:latin typeface="EC Square Sans Pro" panose="020B0506040000020004" pitchFamily="34" charset="0"/>
              </a:rPr>
              <a:t>Attivo in in Italia </a:t>
            </a:r>
            <a:r>
              <a:rPr lang="it-IT" sz="1700">
                <a:latin typeface="EC Square Sans Pro" panose="020B0506040000020004" pitchFamily="34" charset="0"/>
              </a:rPr>
              <a:t>dal 2015</a:t>
            </a:r>
            <a:endParaRPr lang="it-IT" sz="1700" dirty="0">
              <a:latin typeface="EC Square Sans Pro" panose="020B0506040000020004" pitchFamily="34" charset="0"/>
            </a:endParaRPr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pl-PL" sz="1700" dirty="0">
                <a:latin typeface="EC Square Sans Pro" panose="020B0506040000020004" pitchFamily="34" charset="0"/>
              </a:rPr>
              <a:t> </a:t>
            </a:r>
            <a:endParaRPr lang="en-GB" sz="1700" dirty="0">
              <a:latin typeface="EC Square Sans Pro" panose="020B0506040000020004" pitchFamily="34" charset="0"/>
            </a:endParaRPr>
          </a:p>
          <a:p>
            <a:pPr>
              <a:spcBef>
                <a:spcPts val="600"/>
              </a:spcBef>
              <a:spcAft>
                <a:spcPts val="800"/>
              </a:spcAft>
            </a:pPr>
            <a:endParaRPr lang="en-US" sz="1700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35842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21" name="Picture 2" descr="On-site project support ‒ Make expertise work for you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10018" y="1810400"/>
            <a:ext cx="4064165" cy="228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35E6A48E-1E12-B3E2-944E-DC476D1E26AA}"/>
              </a:ext>
            </a:extLst>
          </p:cNvPr>
          <p:cNvGrpSpPr/>
          <p:nvPr/>
        </p:nvGrpSpPr>
        <p:grpSpPr>
          <a:xfrm>
            <a:off x="884215" y="808207"/>
            <a:ext cx="2800817" cy="408374"/>
            <a:chOff x="884215" y="808206"/>
            <a:chExt cx="1822409" cy="349385"/>
          </a:xfrm>
        </p:grpSpPr>
        <p:sp>
          <p:nvSpPr>
            <p:cNvPr id="3" name="Google Shape;853;p40">
              <a:extLst>
                <a:ext uri="{FF2B5EF4-FFF2-40B4-BE49-F238E27FC236}">
                  <a16:creationId xmlns:a16="http://schemas.microsoft.com/office/drawing/2014/main" id="{8D85A775-321B-1E20-1DCB-A847877EF92A}"/>
                </a:ext>
              </a:extLst>
            </p:cNvPr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Chi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siamo</a:t>
              </a:r>
              <a:endParaRPr lang="en-GB" sz="1600" b="1" dirty="0">
                <a:solidFill>
                  <a:schemeClr val="tx1"/>
                </a:solidFill>
                <a:latin typeface="EC Square Sans Pro" panose="020B0506040000020004" pitchFamily="34" charset="0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" name="Google Shape;704;p35">
              <a:extLst>
                <a:ext uri="{FF2B5EF4-FFF2-40B4-BE49-F238E27FC236}">
                  <a16:creationId xmlns:a16="http://schemas.microsoft.com/office/drawing/2014/main" id="{B5BDC0E7-70FB-12F8-4782-5BBA4FE7E6B4}"/>
                </a:ext>
              </a:extLst>
            </p:cNvPr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</p:spTree>
    <p:extLst>
      <p:ext uri="{BB962C8B-B14F-4D97-AF65-F5344CB8AC3E}">
        <p14:creationId xmlns:p14="http://schemas.microsoft.com/office/powerpoint/2010/main" val="9779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11003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08961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438DB6-5DA4-4ECB-855A-9939F7C7943E}"/>
              </a:ext>
            </a:extLst>
          </p:cNvPr>
          <p:cNvGrpSpPr/>
          <p:nvPr/>
        </p:nvGrpSpPr>
        <p:grpSpPr>
          <a:xfrm>
            <a:off x="884215" y="808207"/>
            <a:ext cx="2800817" cy="408374"/>
            <a:chOff x="884215" y="808206"/>
            <a:chExt cx="1822409" cy="349385"/>
          </a:xfrm>
        </p:grpSpPr>
        <p:sp>
          <p:nvSpPr>
            <p:cNvPr id="15" name="Google Shape;853;p40"/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Settori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e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aree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di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attività</a:t>
              </a:r>
              <a:endParaRPr lang="en-GB" sz="1600" b="1" dirty="0">
                <a:solidFill>
                  <a:schemeClr val="tx1"/>
                </a:solidFill>
                <a:latin typeface="EC Square Sans Pro" panose="020B0506040000020004" pitchFamily="34" charset="0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" name="Google Shape;704;p35"/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8001C069-5AEA-4311-8613-1DB1257F2DB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3779" y="1265054"/>
            <a:ext cx="6864195" cy="3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4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11003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08961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4E887E03-8894-1E08-11D1-EE7D33565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71" y="1444752"/>
            <a:ext cx="8588829" cy="311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5" rIns="91431" bIns="45715"/>
          <a:lstStyle/>
          <a:p>
            <a:pPr marL="457156" indent="-457156" defTabSz="914311">
              <a:lnSpc>
                <a:spcPct val="80000"/>
              </a:lnSpc>
              <a:spcBef>
                <a:spcPts val="600"/>
              </a:spcBef>
              <a:spcAft>
                <a:spcPts val="1000"/>
              </a:spcAft>
              <a:buClr>
                <a:srgbClr val="F26522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Programma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JASPERS Networking Platform (multi-</a:t>
            </a: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paese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) 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– </a:t>
            </a:r>
            <a:r>
              <a:rPr lang="en-GB" sz="1600" dirty="0" err="1">
                <a:latin typeface="Gadugi" panose="020B0502040204020203" pitchFamily="34" charset="0"/>
                <a:ea typeface="Gadugi" panose="020B0502040204020203" pitchFamily="34" charset="0"/>
              </a:rPr>
              <a:t>formazione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, </a:t>
            </a:r>
            <a:r>
              <a:rPr lang="en-GB" sz="1600" dirty="0" err="1">
                <a:latin typeface="Gadugi" panose="020B0502040204020203" pitchFamily="34" charset="0"/>
                <a:ea typeface="Gadugi" panose="020B0502040204020203" pitchFamily="34" charset="0"/>
              </a:rPr>
              <a:t>condivisione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dirty="0" err="1">
                <a:latin typeface="Gadugi" panose="020B0502040204020203" pitchFamily="34" charset="0"/>
                <a:ea typeface="Gadugi" panose="020B0502040204020203" pitchFamily="34" charset="0"/>
              </a:rPr>
              <a:t>esperienze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 e </a:t>
            </a:r>
            <a:r>
              <a:rPr lang="en-GB" sz="1600" dirty="0" err="1">
                <a:latin typeface="Gadugi" panose="020B0502040204020203" pitchFamily="34" charset="0"/>
                <a:ea typeface="Gadugi" panose="020B0502040204020203" pitchFamily="34" charset="0"/>
              </a:rPr>
              <a:t>buone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dirty="0" err="1">
                <a:latin typeface="Gadugi" panose="020B0502040204020203" pitchFamily="34" charset="0"/>
                <a:ea typeface="Gadugi" panose="020B0502040204020203" pitchFamily="34" charset="0"/>
              </a:rPr>
              <a:t>pratiche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, peer exchanges e networking</a:t>
            </a:r>
          </a:p>
          <a:p>
            <a:pPr marL="457156" indent="-457156" defTabSz="914311">
              <a:lnSpc>
                <a:spcPct val="80000"/>
              </a:lnSpc>
              <a:spcBef>
                <a:spcPts val="600"/>
              </a:spcBef>
              <a:spcAft>
                <a:spcPts val="1000"/>
              </a:spcAft>
              <a:buClr>
                <a:srgbClr val="F26522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Supporto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dedicato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negli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Stati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Membri</a:t>
            </a:r>
            <a:r>
              <a:rPr lang="en-GB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1600" dirty="0">
                <a:latin typeface="Gadugi" panose="020B0502040204020203" pitchFamily="34" charset="0"/>
                <a:ea typeface="Gadugi" panose="020B0502040204020203" pitchFamily="34" charset="0"/>
              </a:rPr>
              <a:t>– a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richiesta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, per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specifici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incarichi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di capacity building/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rafforzamento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tecnico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/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amministrativo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comprese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attività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di train-the-trainers 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rafforzamento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kumimoji="0" lang="en-US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istituzionale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)</a:t>
            </a:r>
          </a:p>
          <a:p>
            <a:pPr marL="457156" indent="-457156" defTabSz="914311">
              <a:lnSpc>
                <a:spcPct val="80000"/>
              </a:lnSpc>
              <a:spcBef>
                <a:spcPts val="600"/>
              </a:spcBef>
              <a:spcAft>
                <a:spcPts val="1000"/>
              </a:spcAft>
              <a:buClr>
                <a:srgbClr val="F26522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Advisory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su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tematiche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orizzontali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rilevati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per la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preparazione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progetti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>
                <a:solidFill>
                  <a:srgbClr val="F26522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–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cambiamento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climatico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,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aspetti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ambientali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, economici,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pianificazione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,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tecnici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,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aiuti</a:t>
            </a:r>
            <a:r>
              <a:rPr lang="en-US" sz="1600" kern="1200" dirty="0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di </a:t>
            </a:r>
            <a:r>
              <a:rPr lang="en-US" sz="1600" kern="1200" dirty="0" err="1">
                <a:solidFill>
                  <a:prstClr val="black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stato</a:t>
            </a:r>
            <a:endParaRPr lang="en-US" sz="160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marL="457156" indent="-457156" defTabSz="914311">
              <a:lnSpc>
                <a:spcPct val="80000"/>
              </a:lnSpc>
              <a:spcBef>
                <a:spcPts val="600"/>
              </a:spcBef>
              <a:spcAft>
                <a:spcPts val="1000"/>
              </a:spcAft>
              <a:buClr>
                <a:srgbClr val="F26522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Sviluppo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linee-guida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tecniche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(e.g. EC climate and sustainability proofing)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e note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tecniche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specifiche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per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progetti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marL="457156" indent="-457156" defTabSz="914311">
              <a:lnSpc>
                <a:spcPct val="80000"/>
              </a:lnSpc>
              <a:spcBef>
                <a:spcPts val="600"/>
              </a:spcBef>
              <a:spcAft>
                <a:spcPts val="1000"/>
              </a:spcAft>
              <a:buClr>
                <a:srgbClr val="F26522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Portale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condivisione</a:t>
            </a:r>
            <a:r>
              <a:rPr lang="en-US" sz="1600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conoscenze</a:t>
            </a:r>
            <a:r>
              <a:rPr lang="en-US" sz="1600" dirty="0">
                <a:latin typeface="Gadugi" panose="020B0502040204020203" pitchFamily="34" charset="0"/>
                <a:ea typeface="Gadugi" panose="020B0502040204020203" pitchFamily="34" charset="0"/>
              </a:rPr>
              <a:t>: 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https://jaspers.eib.org/knowledge/index</a:t>
            </a:r>
            <a:r>
              <a:rPr lang="en-US" sz="1600" dirty="0">
                <a:latin typeface="Gadugi" panose="020B0502040204020203" pitchFamily="34" charset="0"/>
                <a:ea typeface="Gadugi" panose="020B0502040204020203" pitchFamily="34" charset="0"/>
              </a:rPr>
              <a:t> 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2134EF-38F7-F65D-34F9-225D4A485AE7}"/>
              </a:ext>
            </a:extLst>
          </p:cNvPr>
          <p:cNvGrpSpPr/>
          <p:nvPr/>
        </p:nvGrpSpPr>
        <p:grpSpPr>
          <a:xfrm>
            <a:off x="884215" y="808207"/>
            <a:ext cx="4227281" cy="408374"/>
            <a:chOff x="884215" y="808206"/>
            <a:chExt cx="1822409" cy="349385"/>
          </a:xfrm>
        </p:grpSpPr>
        <p:sp>
          <p:nvSpPr>
            <p:cNvPr id="9" name="Google Shape;853;p40">
              <a:extLst>
                <a:ext uri="{FF2B5EF4-FFF2-40B4-BE49-F238E27FC236}">
                  <a16:creationId xmlns:a16="http://schemas.microsoft.com/office/drawing/2014/main" id="{A92FA039-9C74-BE13-9A79-5D0A207B8168}"/>
                </a:ext>
              </a:extLst>
            </p:cNvPr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Capacity Building e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tematiche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orizzontali</a:t>
              </a:r>
              <a:endParaRPr lang="en-GB" sz="1600" b="1" dirty="0">
                <a:solidFill>
                  <a:schemeClr val="tx1"/>
                </a:solidFill>
                <a:latin typeface="EC Square Sans Pro" panose="020B0506040000020004" pitchFamily="34" charset="0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" name="Google Shape;704;p35">
              <a:extLst>
                <a:ext uri="{FF2B5EF4-FFF2-40B4-BE49-F238E27FC236}">
                  <a16:creationId xmlns:a16="http://schemas.microsoft.com/office/drawing/2014/main" id="{1DD4208F-932A-219B-ACE9-015B1AAA8652}"/>
                </a:ext>
              </a:extLst>
            </p:cNvPr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0759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11003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08961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438DB6-5DA4-4ECB-855A-9939F7C7943E}"/>
              </a:ext>
            </a:extLst>
          </p:cNvPr>
          <p:cNvGrpSpPr/>
          <p:nvPr/>
        </p:nvGrpSpPr>
        <p:grpSpPr>
          <a:xfrm>
            <a:off x="884215" y="808207"/>
            <a:ext cx="3093425" cy="408374"/>
            <a:chOff x="884215" y="808206"/>
            <a:chExt cx="1822409" cy="349385"/>
          </a:xfrm>
        </p:grpSpPr>
        <p:sp>
          <p:nvSpPr>
            <p:cNvPr id="15" name="Google Shape;853;p40"/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Incarichi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attivi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in Italia</a:t>
              </a:r>
            </a:p>
          </p:txBody>
        </p:sp>
        <p:sp>
          <p:nvSpPr>
            <p:cNvPr id="16" name="Google Shape;704;p35"/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EA0EC4B4-1D70-767A-AEA1-C31BDE456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53" y="1246514"/>
            <a:ext cx="8942143" cy="348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5" rIns="91431" bIns="45715"/>
          <a:lstStyle/>
          <a:p>
            <a:pPr algn="just"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Regione Campania (2): a)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incarico per accompagnare la Regione nella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preparazione del PR 2021-2027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(in particolare per la preparazione della pipeline di progetti in vari settori), e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incarico per il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rafforzamento amministrativo e tecnico nella preparazione dei Progetti principali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da parte di vari Dipartimenti Regionali e dell’Ufficio Grandi Opere della Regione Campania.</a:t>
            </a:r>
          </a:p>
          <a:p>
            <a:pPr algn="just"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endParaRPr lang="it-IT" b="1" u="sng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algn="just"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Regione Calabria (2):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a)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incarico focalizzato sulla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mobilità sostenibile regionale e preparazione dei parchi di progetti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in linea con la Strategia Regionale, e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incarico a sostegno della Regione nel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rafforzamento delle capacità tecniche ed amministrative per la programmazione e la preparazione di progetti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per il PR 2021-2027.</a:t>
            </a:r>
          </a:p>
          <a:p>
            <a:pPr algn="just"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endParaRPr lang="it-IT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algn="just"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Regione Sardegna (2): a)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sulla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mobilità sostenibile regionale e preparazione dei parchi di progetti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in linea con la Strategia Regionale, e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incarico per accompagnare la Regione nella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preparazione della pipeline multisettoriale di progetti, compreso il rafforzamento delle capacità tecniche ed amministrative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per la programmazione e la preparazione di progetti – entrambi gli incarichi nell’ambito del PR 2021-2027.</a:t>
            </a:r>
          </a:p>
        </p:txBody>
      </p:sp>
    </p:spTree>
    <p:extLst>
      <p:ext uri="{BB962C8B-B14F-4D97-AF65-F5344CB8AC3E}">
        <p14:creationId xmlns:p14="http://schemas.microsoft.com/office/powerpoint/2010/main" val="3762434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11003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08961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438DB6-5DA4-4ECB-855A-9939F7C7943E}"/>
              </a:ext>
            </a:extLst>
          </p:cNvPr>
          <p:cNvGrpSpPr/>
          <p:nvPr/>
        </p:nvGrpSpPr>
        <p:grpSpPr>
          <a:xfrm>
            <a:off x="884215" y="808207"/>
            <a:ext cx="2800817" cy="408374"/>
            <a:chOff x="884215" y="808206"/>
            <a:chExt cx="1822409" cy="349385"/>
          </a:xfrm>
        </p:grpSpPr>
        <p:sp>
          <p:nvSpPr>
            <p:cNvPr id="15" name="Google Shape;853;p40"/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Incarichi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attivi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in Italia (2)</a:t>
              </a:r>
            </a:p>
          </p:txBody>
        </p:sp>
        <p:sp>
          <p:nvSpPr>
            <p:cNvPr id="16" name="Google Shape;704;p35"/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EA0EC4B4-1D70-767A-AEA1-C31BDE456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65" y="1301378"/>
            <a:ext cx="8923855" cy="338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5" rIns="91431" bIns="45715"/>
          <a:lstStyle/>
          <a:p>
            <a:pPr algn="just" defTabSz="914311">
              <a:spcBef>
                <a:spcPts val="300"/>
              </a:spcBef>
              <a:spcAft>
                <a:spcPts val="1000"/>
              </a:spcAft>
              <a:buClr>
                <a:srgbClr val="002060"/>
              </a:buClr>
              <a:buSzPct val="85000"/>
              <a:defRPr/>
            </a:pPr>
            <a:r>
              <a:rPr lang="it-IT" b="1" u="sng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Regione Sicilia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(3)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: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per la </a:t>
            </a:r>
            <a:r>
              <a:rPr lang="it-IT" b="1" kern="0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mobilità sostenibile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regionale e la preparazione </a:t>
            </a:r>
            <a:r>
              <a:rPr lang="it-IT" b="1" kern="0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delle pipeline di progetti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in linea con la Strategia Regionale,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volto a sostenere la Regione nella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preparazione della pipeline multisettoriale di progetti, compreso il rafforzamento delle capacità tecniche ed amministrative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per la programmazione e la preparazione di progetti, ed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c)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per la definizione di un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Piano di Azione Multisettoriale per l’Adattamento al Cambiamento Climatico e parco progetti collegati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.</a:t>
            </a:r>
            <a:endParaRPr lang="it-IT" sz="900" b="1" u="sng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algn="just" defTabSz="914311">
              <a:spcBef>
                <a:spcPts val="300"/>
              </a:spcBef>
              <a:spcAft>
                <a:spcPts val="1000"/>
              </a:spcAft>
              <a:buClr>
                <a:srgbClr val="002060"/>
              </a:buClr>
              <a:buSzPct val="85000"/>
              <a:defRPr/>
            </a:pP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Regione Puglia (3)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: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focalizzato sulla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preparazione di interventi di efficienza energetica negli edifici pubblici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finanziati con il PR 2021-2027, da implementare anche attraverso EPC (Energy Performance Contracting),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un incarico a supporto alla Regione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nell’attuazione dell’obiettivo legato alla dimensione urbana (PO5)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nel PR 2012-2027) e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c)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un incarico focalizzato sul rafforzamento delle capacità per 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verifica climatica e DNSH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(in attivazione).</a:t>
            </a:r>
            <a:endParaRPr lang="it-IT" sz="1000" b="1" u="sng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defTabSz="914311">
              <a:spcBef>
                <a:spcPts val="300"/>
              </a:spcBef>
              <a:spcAft>
                <a:spcPts val="1000"/>
              </a:spcAft>
              <a:buClr>
                <a:srgbClr val="002060"/>
              </a:buClr>
              <a:buSzPct val="85000"/>
              <a:defRPr/>
            </a:pPr>
            <a:r>
              <a:rPr lang="it-IT" b="1" u="sng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ACT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(3)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: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a)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un incarico assignment di supporto alla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finalizzazione del PON-Metro 2014-2020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e 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b)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due assignment di supporto per il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JTF – Regione Sardegna (Sulcis-Iglesiente) e Regione Puglia (Taranto) </a:t>
            </a:r>
          </a:p>
          <a:p>
            <a:pPr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r>
              <a:rPr lang="it-IT" b="1" u="sng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DipCoe</a:t>
            </a:r>
            <a:r>
              <a:rPr lang="it-IT" b="1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 (1)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: incarico per lo sviluppo di </a:t>
            </a:r>
            <a:r>
              <a:rPr lang="it-IT" b="1" dirty="0">
                <a:solidFill>
                  <a:srgbClr val="FF000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linee guida nazionali per la verifica climatica </a:t>
            </a:r>
            <a:r>
              <a:rPr lang="it-IT" kern="0" dirty="0">
                <a:latin typeface="Gadugi" panose="020B0502040204020203" pitchFamily="34" charset="0"/>
                <a:ea typeface="Gadugi" panose="020B0502040204020203" pitchFamily="34" charset="0"/>
                <a:cs typeface="Verdana" panose="020B0604030504040204" pitchFamily="34" charset="0"/>
              </a:rPr>
              <a:t>(in attivazione).</a:t>
            </a:r>
          </a:p>
          <a:p>
            <a:pPr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endParaRPr lang="it-IT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defTabSz="914311">
              <a:spcBef>
                <a:spcPts val="300"/>
              </a:spcBef>
              <a:buClr>
                <a:srgbClr val="002060"/>
              </a:buClr>
              <a:buSzPct val="85000"/>
              <a:defRPr/>
            </a:pPr>
            <a:endParaRPr lang="it-IT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defTabSz="914311">
              <a:spcBef>
                <a:spcPts val="200"/>
              </a:spcBef>
              <a:buClr>
                <a:srgbClr val="002060"/>
              </a:buClr>
              <a:buSzPct val="85000"/>
              <a:defRPr/>
            </a:pPr>
            <a:endParaRPr lang="it-IT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  <a:p>
            <a:pPr marL="72000" indent="-360000" defTabSz="914311">
              <a:spcBef>
                <a:spcPts val="200"/>
              </a:spcBef>
              <a:buClr>
                <a:srgbClr val="002060"/>
              </a:buClr>
              <a:buSzPct val="85000"/>
              <a:buFont typeface="Wingdings" panose="05000000000000000000" pitchFamily="2" charset="2"/>
              <a:buChar char="q"/>
              <a:defRPr/>
            </a:pPr>
            <a:endParaRPr lang="it-IT" kern="0" dirty="0">
              <a:latin typeface="Gadugi" panose="020B0502040204020203" pitchFamily="34" charset="0"/>
              <a:ea typeface="Gadugi" panose="020B0502040204020203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4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852;p40"/>
          <p:cNvSpPr txBox="1">
            <a:spLocks/>
          </p:cNvSpPr>
          <p:nvPr/>
        </p:nvSpPr>
        <p:spPr>
          <a:xfrm>
            <a:off x="777017" y="311003"/>
            <a:ext cx="4927868" cy="4972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1" spc="-1" dirty="0">
                <a:solidFill>
                  <a:srgbClr val="F26522"/>
                </a:solidFill>
                <a:latin typeface="EC Square Sans Pro" panose="020B0604020202020204" charset="0"/>
              </a:rPr>
              <a:t>JASPERS</a:t>
            </a:r>
            <a:endParaRPr lang="en-GB" sz="2000" b="1" dirty="0">
              <a:latin typeface="EC Square Sans Pro" panose="020B0506040000020004" pitchFamily="34" charset="0"/>
            </a:endParaRPr>
          </a:p>
        </p:txBody>
      </p:sp>
      <p:sp>
        <p:nvSpPr>
          <p:cNvPr id="13" name="Google Shape;599;p28"/>
          <p:cNvSpPr txBox="1">
            <a:spLocks/>
          </p:cNvSpPr>
          <p:nvPr/>
        </p:nvSpPr>
        <p:spPr>
          <a:xfrm>
            <a:off x="0" y="408961"/>
            <a:ext cx="762000" cy="301288"/>
          </a:xfrm>
          <a:prstGeom prst="rect">
            <a:avLst/>
          </a:prstGeom>
          <a:solidFill>
            <a:srgbClr val="F07E31"/>
          </a:solidFill>
        </p:spPr>
        <p:txBody>
          <a:bodyPr spcFirstLastPara="1" wrap="square" lIns="0" tIns="91425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sz="1100" b="1" dirty="0">
              <a:solidFill>
                <a:schemeClr val="bg1"/>
              </a:solidFill>
              <a:latin typeface="EC Square Sans Pro" panose="020B05060400000200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438DB6-5DA4-4ECB-855A-9939F7C7943E}"/>
              </a:ext>
            </a:extLst>
          </p:cNvPr>
          <p:cNvGrpSpPr/>
          <p:nvPr/>
        </p:nvGrpSpPr>
        <p:grpSpPr>
          <a:xfrm>
            <a:off x="884215" y="808207"/>
            <a:ext cx="2800817" cy="408374"/>
            <a:chOff x="884215" y="808206"/>
            <a:chExt cx="1822409" cy="349385"/>
          </a:xfrm>
        </p:grpSpPr>
        <p:sp>
          <p:nvSpPr>
            <p:cNvPr id="15" name="Google Shape;853;p40"/>
            <p:cNvSpPr txBox="1">
              <a:spLocks/>
            </p:cNvSpPr>
            <p:nvPr/>
          </p:nvSpPr>
          <p:spPr>
            <a:xfrm>
              <a:off x="884215" y="808917"/>
              <a:ext cx="1822409" cy="3486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Contatti</a:t>
              </a:r>
              <a:r>
                <a:rPr lang="en-GB" sz="1600" b="1" dirty="0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 per </a:t>
              </a:r>
              <a:r>
                <a:rPr lang="en-GB" sz="1600" b="1" dirty="0" err="1">
                  <a:solidFill>
                    <a:schemeClr val="tx1"/>
                  </a:solidFill>
                  <a:latin typeface="EC Square Sans Pro" panose="020B0506040000020004" pitchFamily="34" charset="0"/>
                  <a:ea typeface="Montserrat"/>
                  <a:cs typeface="Montserrat"/>
                  <a:sym typeface="Montserrat"/>
                </a:rPr>
                <a:t>l’Italia</a:t>
              </a:r>
              <a:endParaRPr lang="en-GB" sz="1600" b="1" dirty="0">
                <a:solidFill>
                  <a:schemeClr val="tx1"/>
                </a:solidFill>
                <a:latin typeface="EC Square Sans Pro" panose="020B0506040000020004" pitchFamily="34" charset="0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" name="Google Shape;704;p35"/>
            <p:cNvSpPr/>
            <p:nvPr/>
          </p:nvSpPr>
          <p:spPr>
            <a:xfrm>
              <a:off x="884216" y="808206"/>
              <a:ext cx="77662" cy="348675"/>
            </a:xfrm>
            <a:custGeom>
              <a:avLst/>
              <a:gdLst/>
              <a:ahLst/>
              <a:cxnLst/>
              <a:rect l="l" t="t" r="r" b="b"/>
              <a:pathLst>
                <a:path w="28861" h="28860" extrusionOk="0">
                  <a:moveTo>
                    <a:pt x="0" y="0"/>
                  </a:moveTo>
                  <a:lnTo>
                    <a:pt x="0" y="28860"/>
                  </a:lnTo>
                  <a:lnTo>
                    <a:pt x="28860" y="28860"/>
                  </a:lnTo>
                  <a:lnTo>
                    <a:pt x="28860" y="0"/>
                  </a:lnTo>
                  <a:close/>
                </a:path>
              </a:pathLst>
            </a:custGeom>
            <a:solidFill>
              <a:srgbClr val="F07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2C89DF1-0580-C35A-D382-173CB9D1A4A6}"/>
              </a:ext>
            </a:extLst>
          </p:cNvPr>
          <p:cNvSpPr/>
          <p:nvPr/>
        </p:nvSpPr>
        <p:spPr>
          <a:xfrm>
            <a:off x="4342788" y="1376329"/>
            <a:ext cx="425820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rgbClr val="F46233"/>
              </a:buClr>
            </a:pPr>
            <a:r>
              <a:rPr lang="en-US" altLang="en-US" sz="1800" dirty="0">
                <a:solidFill>
                  <a:srgbClr val="F46233"/>
                </a:solidFill>
                <a:cs typeface="Arial" panose="020B0604020202020204" pitchFamily="34" charset="0"/>
              </a:rPr>
              <a:t>Massimo </a:t>
            </a:r>
            <a:r>
              <a:rPr lang="en-US" altLang="en-US" sz="1800" dirty="0" err="1">
                <a:solidFill>
                  <a:srgbClr val="F46233"/>
                </a:solidFill>
                <a:cs typeface="Arial" panose="020B0604020202020204" pitchFamily="34" charset="0"/>
              </a:rPr>
              <a:t>Marra</a:t>
            </a:r>
            <a:r>
              <a:rPr lang="en-GB" altLang="en-US" sz="1600" dirty="0">
                <a:cs typeface="Arial" panose="020B0604020202020204" pitchFamily="34" charset="0"/>
              </a:rPr>
              <a:t/>
            </a:r>
            <a:br>
              <a:rPr lang="en-GB" altLang="en-US" sz="1600" dirty="0">
                <a:cs typeface="Arial" panose="020B0604020202020204" pitchFamily="34" charset="0"/>
              </a:rPr>
            </a:br>
            <a:r>
              <a:rPr lang="en-GB" altLang="en-US" sz="1600" dirty="0">
                <a:cs typeface="Arial" panose="020B0604020202020204" pitchFamily="34" charset="0"/>
              </a:rPr>
              <a:t>Principal Advisor/</a:t>
            </a:r>
            <a:r>
              <a:rPr lang="en-GB" sz="1600" dirty="0"/>
              <a:t>Capacity Building Coordinator</a:t>
            </a:r>
          </a:p>
          <a:p>
            <a:pPr algn="ctr">
              <a:buClr>
                <a:srgbClr val="F46233"/>
              </a:buClr>
            </a:pPr>
            <a:r>
              <a:rPr lang="en-GB" sz="1600" dirty="0"/>
              <a:t>JASPERS Coordination and Capacity Building Division</a:t>
            </a:r>
          </a:p>
          <a:p>
            <a:pPr algn="ctr">
              <a:buClr>
                <a:srgbClr val="F46233"/>
              </a:buClr>
            </a:pPr>
            <a:endParaRPr lang="en-GB" altLang="en-US" sz="1600" u="sng" dirty="0">
              <a:cs typeface="Arial" panose="020B0604020202020204" pitchFamily="34" charset="0"/>
              <a:hlinkClick r:id="rId3"/>
            </a:endParaRPr>
          </a:p>
          <a:p>
            <a:pPr algn="ctr">
              <a:buClr>
                <a:srgbClr val="F46233"/>
              </a:buClr>
            </a:pPr>
            <a:r>
              <a:rPr lang="en-US" altLang="en-US" sz="1600" u="sng" dirty="0">
                <a:cs typeface="Arial" panose="020B0604020202020204" pitchFamily="34" charset="0"/>
                <a:hlinkClick r:id="rId3"/>
              </a:rPr>
              <a:t>m.marra@eib.org</a:t>
            </a:r>
            <a:endParaRPr lang="en-US" altLang="en-US" sz="1600" u="sng" dirty="0">
              <a:cs typeface="Arial" panose="020B0604020202020204" pitchFamily="34" charset="0"/>
            </a:endParaRPr>
          </a:p>
          <a:p>
            <a:pPr algn="ctr">
              <a:buClr>
                <a:srgbClr val="F46233"/>
              </a:buClr>
            </a:pPr>
            <a:r>
              <a:rPr lang="lt-LT" altLang="en-US" sz="1600" dirty="0">
                <a:cs typeface="Arial" panose="020B0604020202020204" pitchFamily="34" charset="0"/>
              </a:rPr>
              <a:t> </a:t>
            </a:r>
            <a:endParaRPr lang="en-GB" altLang="en-US" sz="1600" dirty="0"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2D5CFD-49E4-5109-AD98-A7C84374C500}"/>
              </a:ext>
            </a:extLst>
          </p:cNvPr>
          <p:cNvSpPr/>
          <p:nvPr/>
        </p:nvSpPr>
        <p:spPr>
          <a:xfrm>
            <a:off x="259419" y="1402295"/>
            <a:ext cx="4071939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rgbClr val="F46233"/>
              </a:buClr>
            </a:pPr>
            <a:r>
              <a:rPr lang="en-US" altLang="en-US" sz="1800" dirty="0">
                <a:solidFill>
                  <a:srgbClr val="F46233"/>
                </a:solidFill>
                <a:cs typeface="Arial" panose="020B0604020202020204" pitchFamily="34" charset="0"/>
              </a:rPr>
              <a:t>Neri di Volo</a:t>
            </a:r>
            <a:r>
              <a:rPr lang="en-GB" altLang="en-US" sz="1600" dirty="0">
                <a:cs typeface="Arial" panose="020B0604020202020204" pitchFamily="34" charset="0"/>
              </a:rPr>
              <a:t/>
            </a:r>
            <a:br>
              <a:rPr lang="en-GB" altLang="en-US" sz="1600" dirty="0">
                <a:cs typeface="Arial" panose="020B0604020202020204" pitchFamily="34" charset="0"/>
              </a:rPr>
            </a:br>
            <a:r>
              <a:rPr lang="en-GB" altLang="en-US" sz="1600" dirty="0">
                <a:cs typeface="Arial" panose="020B0604020202020204" pitchFamily="34" charset="0"/>
              </a:rPr>
              <a:t>Principal </a:t>
            </a:r>
            <a:r>
              <a:rPr lang="en-GB" sz="1600" dirty="0"/>
              <a:t>Advisor/Sector Coordinator</a:t>
            </a:r>
          </a:p>
          <a:p>
            <a:pPr algn="ctr">
              <a:buClr>
                <a:srgbClr val="F46233"/>
              </a:buClr>
            </a:pPr>
            <a:r>
              <a:rPr lang="en-US" altLang="en-US" sz="1600" dirty="0">
                <a:cs typeface="Arial" panose="020B0604020202020204" pitchFamily="34" charset="0"/>
              </a:rPr>
              <a:t>Strategic Transport Advisory Division </a:t>
            </a:r>
          </a:p>
          <a:p>
            <a:pPr algn="ctr">
              <a:buClr>
                <a:srgbClr val="F46233"/>
              </a:buClr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ctr">
              <a:buClr>
                <a:srgbClr val="F46233"/>
              </a:buClr>
            </a:pPr>
            <a:endParaRPr lang="en-GB" altLang="en-US" sz="1600" dirty="0">
              <a:cs typeface="Arial" panose="020B0604020202020204" pitchFamily="34" charset="0"/>
            </a:endParaRPr>
          </a:p>
          <a:p>
            <a:pPr algn="ctr">
              <a:buClr>
                <a:srgbClr val="F46233"/>
              </a:buClr>
            </a:pPr>
            <a:endParaRPr lang="en-GB" altLang="en-US" sz="1600" dirty="0"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  <a:buClr>
                <a:srgbClr val="F46233"/>
              </a:buClr>
            </a:pPr>
            <a:r>
              <a:rPr lang="en-US" altLang="en-US" sz="1600" u="sng" dirty="0">
                <a:cs typeface="Arial" panose="020B0604020202020204" pitchFamily="34" charset="0"/>
                <a:hlinkClick r:id="rId4"/>
              </a:rPr>
              <a:t>n.divolo@eib.org</a:t>
            </a:r>
            <a:r>
              <a:rPr lang="en-US" altLang="en-US" sz="1600" u="sng" dirty="0">
                <a:cs typeface="Arial" panose="020B0604020202020204" pitchFamily="34" charset="0"/>
              </a:rPr>
              <a:t> </a:t>
            </a:r>
            <a:endParaRPr lang="en-GB" altLang="en-US" sz="1600" u="sng" dirty="0"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AA1D5-1378-C316-2C8B-EC5743E5A055}"/>
              </a:ext>
            </a:extLst>
          </p:cNvPr>
          <p:cNvSpPr/>
          <p:nvPr/>
        </p:nvSpPr>
        <p:spPr>
          <a:xfrm>
            <a:off x="411481" y="3674786"/>
            <a:ext cx="803639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maggior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informazioni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JASPERS: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http://jaspers.eib.org/</a:t>
            </a:r>
            <a:endParaRPr lang="en-GB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46108"/>
      </p:ext>
    </p:extLst>
  </p:cSld>
  <p:clrMapOvr>
    <a:masterClrMapping/>
  </p:clrMapOvr>
</p:sld>
</file>

<file path=ppt/theme/theme1.xml><?xml version="1.0" encoding="utf-8"?>
<a:theme xmlns:a="http://schemas.openxmlformats.org/drawingml/2006/main" name="Surgery Clinical Case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7EBEB"/>
      </a:accent1>
      <a:accent2>
        <a:srgbClr val="F2DADA"/>
      </a:accent2>
      <a:accent3>
        <a:srgbClr val="D9B6B6"/>
      </a:accent3>
      <a:accent4>
        <a:srgbClr val="9EA4FF"/>
      </a:accent4>
      <a:accent5>
        <a:srgbClr val="2634F9"/>
      </a:accent5>
      <a:accent6>
        <a:srgbClr val="1922A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2B341205D9944D858EBAABB316D9BE" ma:contentTypeVersion="12" ma:contentTypeDescription="Create a new document." ma:contentTypeScope="" ma:versionID="e36e219a53419fa882bed9c6584c8164">
  <xsd:schema xmlns:xsd="http://www.w3.org/2001/XMLSchema" xmlns:xs="http://www.w3.org/2001/XMLSchema" xmlns:p="http://schemas.microsoft.com/office/2006/metadata/properties" xmlns:ns3="ef7781a4-1c49-4476-95d3-cb52450cc51f" xmlns:ns4="4b5b048b-d30c-43bd-b89a-ad5ab3bb6b90" targetNamespace="http://schemas.microsoft.com/office/2006/metadata/properties" ma:root="true" ma:fieldsID="d61b370fa3381ace3826f96010b15700" ns3:_="" ns4:_="">
    <xsd:import namespace="ef7781a4-1c49-4476-95d3-cb52450cc51f"/>
    <xsd:import namespace="4b5b048b-d30c-43bd-b89a-ad5ab3bb6b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7781a4-1c49-4476-95d3-cb52450cc5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b048b-d30c-43bd-b89a-ad5ab3bb6b9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53F477-4BBF-44A4-A0F4-B4E69CEB44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CB3A95-4BE3-4078-8AB7-70F2DB886559}">
  <ds:schemaRefs>
    <ds:schemaRef ds:uri="ef7781a4-1c49-4476-95d3-cb52450cc51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b5b048b-d30c-43bd-b89a-ad5ab3bb6b90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93359BF-FA7C-4FE4-9FA0-290C297CB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7781a4-1c49-4476-95d3-cb52450cc51f"/>
    <ds:schemaRef ds:uri="4b5b048b-d30c-43bd-b89a-ad5ab3bb6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627</Words>
  <Application>Microsoft Office PowerPoint</Application>
  <PresentationFormat>Presentazione su schermo (16:9)</PresentationFormat>
  <Paragraphs>49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EC Square Sans Pro</vt:lpstr>
      <vt:lpstr>Verdana</vt:lpstr>
      <vt:lpstr>Montserrat</vt:lpstr>
      <vt:lpstr>Arial</vt:lpstr>
      <vt:lpstr>Gadugi</vt:lpstr>
      <vt:lpstr>Wingdings</vt:lpstr>
      <vt:lpstr>Surgery Clinical Case by Slidesgo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Platform for coal regions in transition Secretariat</dc:title>
  <dc:creator>freire</dc:creator>
  <cp:lastModifiedBy>ilardi</cp:lastModifiedBy>
  <cp:revision>202</cp:revision>
  <cp:lastPrinted>2022-01-31T11:20:24Z</cp:lastPrinted>
  <dcterms:modified xsi:type="dcterms:W3CDTF">2023-05-18T10:21:33Z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0x010100EF2B341205D9944D858EBAABB316D9BE</vt:lpwstr>
  </property>
</Properties>
</file>